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8" r:id="rId7"/>
    <p:sldId id="262" r:id="rId8"/>
    <p:sldId id="269" r:id="rId9"/>
    <p:sldId id="270" r:id="rId10"/>
    <p:sldId id="263" r:id="rId11"/>
    <p:sldId id="264" r:id="rId12"/>
    <p:sldId id="265" r:id="rId13"/>
    <p:sldId id="266" r:id="rId14"/>
    <p:sldId id="267" r:id="rId15"/>
    <p:sldId id="258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4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10/03/2014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10/03/2014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10/03/2014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10/03/2014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10/03/2014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10/03/2014</a:t>
            </a:fld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10/03/2014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25606" y="5664662"/>
            <a:ext cx="6620780" cy="672480"/>
          </a:xfrm>
        </p:spPr>
        <p:txBody>
          <a:bodyPr>
            <a:normAutofit fontScale="25000" lnSpcReduction="20000"/>
          </a:bodyPr>
          <a:lstStyle/>
          <a:p>
            <a:endParaRPr lang="es-CO" dirty="0"/>
          </a:p>
          <a:p>
            <a:pPr algn="ctr"/>
            <a:r>
              <a:rPr lang="es-CO" sz="14400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TEXTO: PROV.12.22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Pergamino horizontal"/>
          <p:cNvSpPr/>
          <p:nvPr/>
        </p:nvSpPr>
        <p:spPr>
          <a:xfrm>
            <a:off x="611560" y="523520"/>
            <a:ext cx="7848872" cy="2041384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dirty="0">
                <a:solidFill>
                  <a:srgbClr val="002060"/>
                </a:solidFill>
                <a:latin typeface="Algerian" pitchFamily="82" charset="0"/>
              </a:rPr>
              <a:t>LOS LABIOS MENTIROSOS SON ABOMINACIÓN A JEHOVÁ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564904"/>
            <a:ext cx="3600400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Menos"/>
          <p:cNvSpPr/>
          <p:nvPr/>
        </p:nvSpPr>
        <p:spPr>
          <a:xfrm>
            <a:off x="1187624" y="6093295"/>
            <a:ext cx="6624736" cy="776229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7604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228" y="476672"/>
            <a:ext cx="6336703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21918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3898776" cy="3168352"/>
          </a:xfrm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es-CO" sz="3600" b="1" dirty="0">
                <a:solidFill>
                  <a:srgbClr val="FF0000"/>
                </a:solidFill>
              </a:rPr>
              <a:t>Proverbios 12:22 </a:t>
            </a:r>
            <a:r>
              <a:rPr lang="es-CO" sz="2800" dirty="0"/>
              <a:t>dice que </a:t>
            </a:r>
            <a:r>
              <a:rPr lang="es-CO" sz="2800" dirty="0" smtClean="0"/>
              <a:t>«los </a:t>
            </a:r>
            <a:r>
              <a:rPr lang="es-CO" sz="2800" dirty="0"/>
              <a:t>labios mentirosos son abominación a </a:t>
            </a:r>
            <a:r>
              <a:rPr lang="es-CO" sz="2800" dirty="0" smtClean="0"/>
              <a:t>Dios». </a:t>
            </a:r>
            <a:r>
              <a:rPr lang="es-CO" sz="2800" dirty="0"/>
              <a:t>“La mentira” significa decir una falsedad deliberada o intencional</a:t>
            </a:r>
            <a:r>
              <a:rPr lang="es-CO" sz="2800" dirty="0" smtClean="0"/>
              <a:t>.</a:t>
            </a:r>
            <a:endParaRPr lang="es-CO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3744416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15616" y="3789040"/>
            <a:ext cx="6264696" cy="310854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srgbClr val="0070C0"/>
                </a:solidFill>
              </a:rPr>
              <a:t>¿Qué dice la Biblia sobre la mentira? </a:t>
            </a:r>
            <a:endParaRPr lang="es-CO" sz="2800" i="1" dirty="0" smtClean="0">
              <a:solidFill>
                <a:srgbClr val="0070C0"/>
              </a:solidFill>
            </a:endParaRPr>
          </a:p>
          <a:p>
            <a:pPr algn="ctr"/>
            <a:r>
              <a:rPr lang="es-CO" sz="2800" i="1" dirty="0" smtClean="0">
                <a:solidFill>
                  <a:srgbClr val="0070C0"/>
                </a:solidFill>
              </a:rPr>
              <a:t>La </a:t>
            </a:r>
            <a:r>
              <a:rPr lang="es-CO" sz="2800" i="1" dirty="0">
                <a:solidFill>
                  <a:srgbClr val="0070C0"/>
                </a:solidFill>
              </a:rPr>
              <a:t>lengua mentirosa no es algo que sólo Dios odia, es también algo que es una abominación a Dios. </a:t>
            </a:r>
            <a:endParaRPr lang="es-CO" sz="2800" i="1" dirty="0" smtClean="0">
              <a:solidFill>
                <a:srgbClr val="0070C0"/>
              </a:solidFill>
            </a:endParaRPr>
          </a:p>
          <a:p>
            <a:pPr algn="ctr"/>
            <a:r>
              <a:rPr lang="es-CO" sz="2800" i="1" dirty="0" smtClean="0">
                <a:solidFill>
                  <a:srgbClr val="FF0000"/>
                </a:solidFill>
              </a:rPr>
              <a:t>Proverbios </a:t>
            </a:r>
            <a:r>
              <a:rPr lang="es-CO" sz="2800" i="1" dirty="0">
                <a:solidFill>
                  <a:srgbClr val="FF0000"/>
                </a:solidFill>
              </a:rPr>
              <a:t>6:16-19 </a:t>
            </a:r>
            <a:r>
              <a:rPr lang="es-CO" sz="2800" i="1" dirty="0">
                <a:solidFill>
                  <a:srgbClr val="0070C0"/>
                </a:solidFill>
              </a:rPr>
              <a:t>dice: “Seis cosas aborrece Jehová, y aun siete le son </a:t>
            </a:r>
            <a:r>
              <a:rPr lang="es-CO" sz="2800" i="1" dirty="0" smtClean="0">
                <a:solidFill>
                  <a:srgbClr val="0070C0"/>
                </a:solidFill>
              </a:rPr>
              <a:t>abominables»</a:t>
            </a:r>
            <a:r>
              <a:rPr lang="es-CO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5368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  <a:solidFill>
            <a:srgbClr val="FFC000"/>
          </a:solidFill>
        </p:spPr>
        <p:txBody>
          <a:bodyPr/>
          <a:lstStyle/>
          <a:p>
            <a:pPr algn="ctr"/>
            <a:r>
              <a:rPr lang="es-CO" sz="4400" b="1" i="1" dirty="0" smtClean="0">
                <a:solidFill>
                  <a:srgbClr val="002060"/>
                </a:solidFill>
                <a:latin typeface="Agency FB" pitchFamily="34" charset="0"/>
              </a:rPr>
              <a:t>He aquí las siete cosas que aborrece Dios</a:t>
            </a:r>
            <a:endParaRPr lang="es-CO" sz="4400" b="1" i="1" dirty="0">
              <a:solidFill>
                <a:srgbClr val="00206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800600"/>
          </a:xfrm>
        </p:spPr>
        <p:txBody>
          <a:bodyPr>
            <a:normAutofit fontScale="92500" lnSpcReduction="20000"/>
          </a:bodyPr>
          <a:lstStyle/>
          <a:p>
            <a:r>
              <a:rPr lang="es-CO" sz="2800" b="1" dirty="0" smtClean="0">
                <a:solidFill>
                  <a:srgbClr val="FF0000"/>
                </a:solidFill>
              </a:rPr>
              <a:t>«Los </a:t>
            </a:r>
            <a:r>
              <a:rPr lang="es-CO" sz="2800" b="1" dirty="0">
                <a:solidFill>
                  <a:srgbClr val="FF0000"/>
                </a:solidFill>
              </a:rPr>
              <a:t>ojos altivos,</a:t>
            </a:r>
          </a:p>
          <a:p>
            <a:r>
              <a:rPr lang="es-CO" sz="2800" b="1" dirty="0">
                <a:solidFill>
                  <a:srgbClr val="0070C0"/>
                </a:solidFill>
              </a:rPr>
              <a:t>L</a:t>
            </a:r>
            <a:r>
              <a:rPr lang="es-CO" sz="2800" b="1" dirty="0" smtClean="0">
                <a:solidFill>
                  <a:srgbClr val="0070C0"/>
                </a:solidFill>
              </a:rPr>
              <a:t>a </a:t>
            </a:r>
            <a:r>
              <a:rPr lang="es-CO" sz="2800" b="1" dirty="0">
                <a:solidFill>
                  <a:srgbClr val="0070C0"/>
                </a:solidFill>
              </a:rPr>
              <a:t>lengua mentirosa,</a:t>
            </a:r>
          </a:p>
          <a:p>
            <a:r>
              <a:rPr lang="es-CO" sz="2800" b="1" dirty="0">
                <a:solidFill>
                  <a:srgbClr val="002060"/>
                </a:solidFill>
              </a:rPr>
              <a:t>L</a:t>
            </a:r>
            <a:r>
              <a:rPr lang="es-CO" sz="2800" b="1" dirty="0" smtClean="0">
                <a:solidFill>
                  <a:srgbClr val="002060"/>
                </a:solidFill>
              </a:rPr>
              <a:t>as </a:t>
            </a:r>
            <a:r>
              <a:rPr lang="es-CO" sz="2800" b="1" dirty="0">
                <a:solidFill>
                  <a:srgbClr val="002060"/>
                </a:solidFill>
              </a:rPr>
              <a:t>manos que derraman sangre inocente</a:t>
            </a:r>
            <a:r>
              <a:rPr lang="es-CO" sz="2800" dirty="0"/>
              <a:t>,</a:t>
            </a:r>
          </a:p>
          <a:p>
            <a:r>
              <a:rPr lang="es-CO" sz="2800" b="1" dirty="0">
                <a:solidFill>
                  <a:srgbClr val="C00000"/>
                </a:solidFill>
              </a:rPr>
              <a:t>E</a:t>
            </a:r>
            <a:r>
              <a:rPr lang="es-CO" sz="2800" b="1" dirty="0" smtClean="0">
                <a:solidFill>
                  <a:srgbClr val="C00000"/>
                </a:solidFill>
              </a:rPr>
              <a:t>l </a:t>
            </a:r>
            <a:r>
              <a:rPr lang="es-CO" sz="2800" b="1" dirty="0">
                <a:solidFill>
                  <a:srgbClr val="C00000"/>
                </a:solidFill>
              </a:rPr>
              <a:t>corazón que maquina pensamientos inicuos,</a:t>
            </a:r>
          </a:p>
          <a:p>
            <a:r>
              <a:rPr lang="es-CO" sz="2800" b="1" dirty="0">
                <a:solidFill>
                  <a:srgbClr val="FFC000"/>
                </a:solidFill>
              </a:rPr>
              <a:t>L</a:t>
            </a:r>
            <a:r>
              <a:rPr lang="es-CO" sz="2800" b="1" dirty="0" smtClean="0">
                <a:solidFill>
                  <a:srgbClr val="FFC000"/>
                </a:solidFill>
              </a:rPr>
              <a:t>os </a:t>
            </a:r>
            <a:r>
              <a:rPr lang="es-CO" sz="2800" b="1" dirty="0">
                <a:solidFill>
                  <a:srgbClr val="FFC000"/>
                </a:solidFill>
              </a:rPr>
              <a:t>pies que corren presurosos al mal,</a:t>
            </a:r>
          </a:p>
          <a:p>
            <a:r>
              <a:rPr lang="es-CO" sz="2800" b="1" dirty="0">
                <a:solidFill>
                  <a:srgbClr val="7030A0"/>
                </a:solidFill>
              </a:rPr>
              <a:t>E</a:t>
            </a:r>
            <a:r>
              <a:rPr lang="es-CO" sz="2800" b="1" dirty="0" smtClean="0">
                <a:solidFill>
                  <a:srgbClr val="7030A0"/>
                </a:solidFill>
              </a:rPr>
              <a:t>l </a:t>
            </a:r>
            <a:r>
              <a:rPr lang="es-CO" sz="2800" b="1" dirty="0">
                <a:solidFill>
                  <a:srgbClr val="7030A0"/>
                </a:solidFill>
              </a:rPr>
              <a:t>testigo falso, que dice mentiras,</a:t>
            </a:r>
          </a:p>
          <a:p>
            <a:r>
              <a:rPr lang="es-CO" sz="2800" b="1" dirty="0"/>
              <a:t>Y</a:t>
            </a:r>
            <a:r>
              <a:rPr lang="es-CO" sz="2800" b="1" dirty="0" smtClean="0"/>
              <a:t> </a:t>
            </a:r>
            <a:r>
              <a:rPr lang="es-CO" sz="2800" b="1" dirty="0"/>
              <a:t>el que siembra discordia entre hermanos</a:t>
            </a:r>
            <a:r>
              <a:rPr lang="es-CO" sz="2800" b="1" dirty="0" smtClean="0"/>
              <a:t>.»</a:t>
            </a:r>
            <a:endParaRPr lang="es-CO" sz="28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72575"/>
            <a:ext cx="3429000" cy="4664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425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74638"/>
            <a:ext cx="8208912" cy="922114"/>
          </a:xfrm>
          <a:solidFill>
            <a:srgbClr val="002060"/>
          </a:solidFill>
        </p:spPr>
        <p:txBody>
          <a:bodyPr/>
          <a:lstStyle/>
          <a:p>
            <a:r>
              <a:rPr lang="es-CO" sz="4400" b="1" i="1" dirty="0">
                <a:solidFill>
                  <a:schemeClr val="bg1"/>
                </a:solidFill>
                <a:latin typeface="Agency FB" pitchFamily="34" charset="0"/>
              </a:rPr>
              <a:t>¿Que constituye una mentira según la Biblia?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95936" y="1600200"/>
            <a:ext cx="4081264" cy="4800600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s-CO" sz="2800" dirty="0" smtClean="0"/>
              <a:t>Todo </a:t>
            </a:r>
            <a:r>
              <a:rPr lang="es-CO" sz="2800" dirty="0"/>
              <a:t>lo que no es la verdad es una mentira en la Palabra de Dios.</a:t>
            </a:r>
          </a:p>
          <a:p>
            <a:endParaRPr lang="es-CO" dirty="0" smtClean="0"/>
          </a:p>
          <a:p>
            <a:pPr marL="114300" indent="0" algn="ctr">
              <a:buNone/>
            </a:pPr>
            <a:r>
              <a:rPr lang="es-CO" sz="2800" b="1" dirty="0" smtClean="0">
                <a:solidFill>
                  <a:srgbClr val="FF0000"/>
                </a:solidFill>
              </a:rPr>
              <a:t>Como </a:t>
            </a:r>
            <a:r>
              <a:rPr lang="es-CO" sz="2800" b="1" dirty="0">
                <a:solidFill>
                  <a:srgbClr val="FF0000"/>
                </a:solidFill>
              </a:rPr>
              <a:t>creyentes, no debemos decir mentiras. Los cristianos no </a:t>
            </a:r>
            <a:r>
              <a:rPr lang="es-CO" sz="2800" b="1" dirty="0" smtClean="0">
                <a:solidFill>
                  <a:srgbClr val="FF0000"/>
                </a:solidFill>
              </a:rPr>
              <a:t>deben exagerar </a:t>
            </a:r>
            <a:r>
              <a:rPr lang="es-CO" sz="2800" b="1" dirty="0">
                <a:solidFill>
                  <a:srgbClr val="FF0000"/>
                </a:solidFill>
              </a:rPr>
              <a:t>el discurso, que es una forma de mentir.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3528392" cy="4427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455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7750696" cy="2448272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pPr marL="114300" indent="0" algn="ctr">
              <a:buNone/>
            </a:pPr>
            <a:r>
              <a:rPr lang="es-CO" sz="3200" b="1" dirty="0">
                <a:solidFill>
                  <a:srgbClr val="0070C0"/>
                </a:solidFill>
              </a:rPr>
              <a:t>Otra forma </a:t>
            </a:r>
            <a:r>
              <a:rPr lang="es-CO" sz="3200" b="1" dirty="0" smtClean="0">
                <a:solidFill>
                  <a:srgbClr val="0070C0"/>
                </a:solidFill>
              </a:rPr>
              <a:t>de decir mentiras es </a:t>
            </a:r>
            <a:r>
              <a:rPr lang="es-CO" sz="3200" b="1" dirty="0">
                <a:solidFill>
                  <a:srgbClr val="0070C0"/>
                </a:solidFill>
              </a:rPr>
              <a:t>lo que algunos </a:t>
            </a:r>
            <a:r>
              <a:rPr lang="es-CO" sz="3200" b="1" dirty="0" smtClean="0">
                <a:solidFill>
                  <a:srgbClr val="0070C0"/>
                </a:solidFill>
              </a:rPr>
              <a:t>llaman </a:t>
            </a:r>
            <a:r>
              <a:rPr lang="es-CO" sz="3200" b="1" dirty="0">
                <a:solidFill>
                  <a:srgbClr val="0070C0"/>
                </a:solidFill>
              </a:rPr>
              <a:t>“mentiras inofensivas”, que dicen para no hacer daño a alguien, esto no cambia que sea una mentira. 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544120" y="3242880"/>
            <a:ext cx="4572000" cy="310854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s-CO" sz="2800" dirty="0"/>
              <a:t>A menudo, hay que orar y pedir por sabiduría, seleccionando cuidadosamente las palabras que el Espíritu Santo dicta a nosotros, pero no hay que mentir.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140968"/>
            <a:ext cx="2880320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6460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7620000" cy="576064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es-CO" sz="3600" b="1" u="sng" dirty="0">
                <a:solidFill>
                  <a:srgbClr val="FF0000"/>
                </a:solidFill>
              </a:rPr>
              <a:t>Hay muchas otras formas de mentir. </a:t>
            </a:r>
            <a:endParaRPr lang="es-CO" sz="3600" b="1" u="sng" dirty="0" smtClean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628800"/>
            <a:ext cx="2304256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059833" y="1386912"/>
            <a:ext cx="30243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Por ejemplo. </a:t>
            </a:r>
            <a:r>
              <a:rPr lang="es-CO" sz="2800" b="1" u="sng" dirty="0"/>
              <a:t>La hipocresía es una forma de mentir.</a:t>
            </a:r>
            <a:r>
              <a:rPr lang="es-CO" sz="2800" dirty="0"/>
              <a:t> </a:t>
            </a:r>
            <a:endParaRPr lang="es-CO" sz="2800" dirty="0" smtClean="0"/>
          </a:p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1 </a:t>
            </a:r>
            <a:r>
              <a:rPr lang="es-CO" sz="2800" b="1" dirty="0">
                <a:solidFill>
                  <a:srgbClr val="FF0000"/>
                </a:solidFill>
              </a:rPr>
              <a:t>Juan 2:4 </a:t>
            </a:r>
            <a:r>
              <a:rPr lang="es-CO" sz="2800" dirty="0"/>
              <a:t>nos enseña que: El que dice: «Yo le conozco, y no guarda sus mandamientos es un mentiroso, y la verdad no está en él</a:t>
            </a:r>
            <a:r>
              <a:rPr lang="es-CO" sz="2800" dirty="0" smtClean="0"/>
              <a:t>.»</a:t>
            </a:r>
            <a:endParaRPr lang="es-CO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800"/>
            <a:ext cx="3087251" cy="4248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000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132856"/>
            <a:ext cx="4762872" cy="446449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114300" indent="0" algn="ctr">
              <a:buNone/>
            </a:pPr>
            <a:r>
              <a:rPr lang="es-CO" sz="3000" b="1" dirty="0" smtClean="0">
                <a:solidFill>
                  <a:srgbClr val="FF0000"/>
                </a:solidFill>
              </a:rPr>
              <a:t>Números </a:t>
            </a:r>
            <a:r>
              <a:rPr lang="es-CO" sz="3000" b="1" dirty="0">
                <a:solidFill>
                  <a:srgbClr val="FF0000"/>
                </a:solidFill>
              </a:rPr>
              <a:t>23:19 </a:t>
            </a:r>
            <a:r>
              <a:rPr lang="es-CO" sz="2600" dirty="0"/>
              <a:t>dice: </a:t>
            </a:r>
            <a:r>
              <a:rPr lang="es-CO" sz="2600" dirty="0" smtClean="0"/>
              <a:t>“</a:t>
            </a:r>
            <a:r>
              <a:rPr lang="es-CO" sz="2600" dirty="0"/>
              <a:t>Dios no es hombre para que mienta… ¿Acaso dice y no hace</a:t>
            </a:r>
            <a:r>
              <a:rPr lang="es-CO" sz="2600" dirty="0" smtClean="0"/>
              <a:t>? ¿</a:t>
            </a:r>
            <a:r>
              <a:rPr lang="es-CO" sz="2600" dirty="0"/>
              <a:t>Acaso promete y no cumple?” </a:t>
            </a:r>
            <a:endParaRPr lang="es-CO" sz="2600" dirty="0" smtClean="0"/>
          </a:p>
          <a:p>
            <a:pPr marL="114300" indent="0" algn="ctr">
              <a:buNone/>
            </a:pPr>
            <a:r>
              <a:rPr lang="es-CO" sz="2600" b="1" dirty="0" smtClean="0">
                <a:solidFill>
                  <a:srgbClr val="0070C0"/>
                </a:solidFill>
              </a:rPr>
              <a:t>La </a:t>
            </a:r>
            <a:r>
              <a:rPr lang="es-CO" sz="2600" b="1" dirty="0">
                <a:solidFill>
                  <a:srgbClr val="0070C0"/>
                </a:solidFill>
              </a:rPr>
              <a:t>implicación es que, cuando una persona hace una promesa que podría mantener, pero se niega a hacerlo, ha mentido. Dios no hace esto, pero la gente </a:t>
            </a:r>
            <a:r>
              <a:rPr lang="es-CO" sz="2600" b="1" dirty="0" smtClean="0">
                <a:solidFill>
                  <a:srgbClr val="0070C0"/>
                </a:solidFill>
              </a:rPr>
              <a:t>lo hace </a:t>
            </a:r>
            <a:r>
              <a:rPr lang="es-CO" sz="2600" b="1" dirty="0">
                <a:solidFill>
                  <a:srgbClr val="0070C0"/>
                </a:solidFill>
              </a:rPr>
              <a:t>a </a:t>
            </a:r>
            <a:r>
              <a:rPr lang="es-CO" sz="2600" b="1" dirty="0" smtClean="0">
                <a:solidFill>
                  <a:srgbClr val="0070C0"/>
                </a:solidFill>
              </a:rPr>
              <a:t>menudo, incluso los que llevan su nombre.</a:t>
            </a:r>
            <a:endParaRPr lang="es-CO" sz="2600" b="1" dirty="0">
              <a:solidFill>
                <a:srgbClr val="0070C0"/>
              </a:solidFill>
            </a:endParaRPr>
          </a:p>
          <a:p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2564904"/>
            <a:ext cx="2835275" cy="3489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260648"/>
            <a:ext cx="7488832" cy="138499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b="1" i="1" dirty="0">
                <a:solidFill>
                  <a:srgbClr val="FFFF00"/>
                </a:solidFill>
              </a:rPr>
              <a:t>Otra forma de mentir es hacer promesas falsas que podíamos mantener, sino que simplemente no deseamos cumplir. </a:t>
            </a:r>
          </a:p>
        </p:txBody>
      </p:sp>
    </p:spTree>
    <p:extLst>
      <p:ext uri="{BB962C8B-B14F-4D97-AF65-F5344CB8AC3E}">
        <p14:creationId xmlns:p14="http://schemas.microsoft.com/office/powerpoint/2010/main" val="953012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7620000" cy="5924128"/>
          </a:xfrm>
          <a:solidFill>
            <a:srgbClr val="0070C0"/>
          </a:solidFill>
        </p:spPr>
        <p:txBody>
          <a:bodyPr>
            <a:normAutofit/>
          </a:bodyPr>
          <a:lstStyle/>
          <a:p>
            <a:pPr marL="114300" indent="0" algn="ctr">
              <a:buNone/>
            </a:pPr>
            <a:endParaRPr lang="es-CO" sz="3200" b="1" dirty="0" smtClean="0">
              <a:solidFill>
                <a:srgbClr val="FFFF00"/>
              </a:solidFill>
            </a:endParaRPr>
          </a:p>
          <a:p>
            <a:pPr marL="114300" indent="0" algn="ctr">
              <a:buNone/>
            </a:pPr>
            <a:endParaRPr lang="es-CO" sz="3200" b="1" dirty="0">
              <a:solidFill>
                <a:srgbClr val="FFFF00"/>
              </a:solidFill>
            </a:endParaRPr>
          </a:p>
          <a:p>
            <a:pPr marL="114300" indent="0" algn="ctr">
              <a:buNone/>
            </a:pPr>
            <a:r>
              <a:rPr lang="es-CO" sz="3200" b="1" dirty="0" smtClean="0">
                <a:solidFill>
                  <a:srgbClr val="FFFF00"/>
                </a:solidFill>
              </a:rPr>
              <a:t>Luego </a:t>
            </a:r>
            <a:r>
              <a:rPr lang="es-CO" sz="3200" b="1" dirty="0">
                <a:solidFill>
                  <a:srgbClr val="FFFF00"/>
                </a:solidFill>
              </a:rPr>
              <a:t>está la verdad a medias, en los que una persona dice cosas que son técnicamente </a:t>
            </a:r>
            <a:r>
              <a:rPr lang="es-CO" sz="3200" b="1" dirty="0" smtClean="0">
                <a:solidFill>
                  <a:srgbClr val="FFFF00"/>
                </a:solidFill>
              </a:rPr>
              <a:t>correctas</a:t>
            </a:r>
            <a:r>
              <a:rPr lang="es-CO" sz="3200" b="1" dirty="0">
                <a:solidFill>
                  <a:srgbClr val="FFFF00"/>
                </a:solidFill>
              </a:rPr>
              <a:t>, pero deliberadamente deja de lado hechos importantes o cuenta la historia de tal manera que lleva a la gente para llegar a una conclusión falsa.</a:t>
            </a:r>
          </a:p>
        </p:txBody>
      </p:sp>
    </p:spTree>
    <p:extLst>
      <p:ext uri="{BB962C8B-B14F-4D97-AF65-F5344CB8AC3E}">
        <p14:creationId xmlns:p14="http://schemas.microsoft.com/office/powerpoint/2010/main" val="688793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75933" y="620688"/>
            <a:ext cx="5122912" cy="2520280"/>
          </a:xfrm>
        </p:spPr>
        <p:txBody>
          <a:bodyPr/>
          <a:lstStyle/>
          <a:p>
            <a:pPr marL="114300" indent="0" algn="ctr">
              <a:buNone/>
            </a:pPr>
            <a:r>
              <a:rPr lang="es-CO" dirty="0"/>
              <a:t> En el Antiguo Testamento, por ejemplo, los hermanos de José lo vendieron a ser un esclavo. Luego tomaron su abrigo, lo mojaron en la sangre de un animal, y lo llevan a su padre Jacob, y dijeron que habían encontrado el </a:t>
            </a:r>
            <a:r>
              <a:rPr lang="es-CO" dirty="0" smtClean="0"/>
              <a:t>abrigo.</a:t>
            </a:r>
            <a:endParaRPr lang="es-CO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4664"/>
            <a:ext cx="2657475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123728" y="3430651"/>
            <a:ext cx="61206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Jacob</a:t>
            </a:r>
            <a:r>
              <a:rPr lang="es-CO" sz="2400" dirty="0"/>
              <a:t>, por supuesto, llegó a la conclusión de que José había sido asesinado por un animal salvaje, que es exactamente lo que los hijos de Jacob querían que el </a:t>
            </a:r>
            <a:r>
              <a:rPr lang="es-CO" sz="2400" dirty="0" smtClean="0"/>
              <a:t>creyera, </a:t>
            </a:r>
            <a:r>
              <a:rPr lang="es-CO" sz="2400" dirty="0"/>
              <a:t>aunque nunca llegaron y lo dijeron </a:t>
            </a:r>
            <a:r>
              <a:rPr lang="es-CO" sz="2400" dirty="0" smtClean="0"/>
              <a:t> lea </a:t>
            </a:r>
            <a:r>
              <a:rPr lang="es-CO" sz="2400" dirty="0" smtClean="0">
                <a:solidFill>
                  <a:srgbClr val="FF0000"/>
                </a:solidFill>
              </a:rPr>
              <a:t>(Génesis </a:t>
            </a:r>
            <a:r>
              <a:rPr lang="es-CO" sz="2400" dirty="0">
                <a:solidFill>
                  <a:srgbClr val="FF0000"/>
                </a:solidFill>
              </a:rPr>
              <a:t>37:31-33). </a:t>
            </a:r>
            <a:r>
              <a:rPr lang="es-CO" sz="2400" dirty="0"/>
              <a:t>Sin embargo, habían engañado deliberadamente a su padre a creer una mentira</a:t>
            </a:r>
            <a:r>
              <a:rPr lang="es-CO" sz="2400" dirty="0" smtClean="0"/>
              <a:t>.</a:t>
            </a:r>
          </a:p>
          <a:p>
            <a:pPr algn="ctr"/>
            <a:r>
              <a:rPr lang="es-CO" sz="2400" dirty="0" smtClean="0"/>
              <a:t>En Jacob se cumplió aquella sentencia. «Lo que sembrares eso también cegarás» </a:t>
            </a:r>
            <a:r>
              <a:rPr lang="es-CO" sz="2400" b="1" dirty="0" smtClean="0">
                <a:solidFill>
                  <a:srgbClr val="FF0000"/>
                </a:solidFill>
              </a:rPr>
              <a:t>(Gál.6:7). </a:t>
            </a:r>
            <a:endParaRPr lang="es-CO" sz="2400" b="1" dirty="0">
              <a:solidFill>
                <a:srgbClr val="FF00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0651"/>
            <a:ext cx="2134544" cy="3094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938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7620000" cy="1440160"/>
          </a:xfrm>
          <a:solidFill>
            <a:srgbClr val="FFC000"/>
          </a:solidFill>
        </p:spPr>
        <p:txBody>
          <a:bodyPr/>
          <a:lstStyle/>
          <a:p>
            <a:pPr marL="114300" indent="0" algn="ctr">
              <a:buNone/>
            </a:pPr>
            <a:r>
              <a:rPr lang="es-CO" sz="2800" b="1" dirty="0"/>
              <a:t>La mentira y el engaño no son conciliables con la justicia. Si una persona es honesta y confiable, ella no </a:t>
            </a:r>
            <a:r>
              <a:rPr lang="es-CO" sz="2800" b="1" dirty="0" smtClean="0"/>
              <a:t>miente </a:t>
            </a:r>
            <a:r>
              <a:rPr lang="es-CO" sz="2800" b="1" dirty="0"/>
              <a:t>o engaña. </a:t>
            </a:r>
            <a:endParaRPr lang="es-CO" sz="2800" b="1" dirty="0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378663"/>
            <a:ext cx="2780184" cy="2922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2378662"/>
            <a:ext cx="4896544" cy="397031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Ser honesto y confiable es una parte integral de ser justos. </a:t>
            </a:r>
            <a:endParaRPr lang="es-CO" sz="2800" dirty="0" smtClean="0"/>
          </a:p>
          <a:p>
            <a:pPr algn="ctr"/>
            <a:endParaRPr lang="es-CO" sz="2800" b="1" dirty="0">
              <a:solidFill>
                <a:srgbClr val="FF0000"/>
              </a:solidFill>
            </a:endParaRPr>
          </a:p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Proverbios </a:t>
            </a:r>
            <a:r>
              <a:rPr lang="es-CO" sz="2800" b="1" dirty="0">
                <a:solidFill>
                  <a:srgbClr val="FF0000"/>
                </a:solidFill>
              </a:rPr>
              <a:t>13:5-6 </a:t>
            </a:r>
            <a:r>
              <a:rPr lang="es-CO" sz="2800" dirty="0"/>
              <a:t>dice: </a:t>
            </a:r>
            <a:r>
              <a:rPr lang="es-CO" sz="2800" dirty="0" smtClean="0"/>
              <a:t>“El </a:t>
            </a:r>
            <a:r>
              <a:rPr lang="es-CO" sz="2800" dirty="0"/>
              <a:t>justo aborrece la palabra mentirosa; el malvado se hace odioso e infame. La justicia protege al perfecto de camino, pero la impiedad trastorna al pecador.”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220072" y="5322880"/>
            <a:ext cx="32038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Pero, el mismo hecho </a:t>
            </a:r>
            <a:r>
              <a:rPr lang="es-CO" sz="2000" b="1" dirty="0">
                <a:solidFill>
                  <a:srgbClr val="FF0000"/>
                </a:solidFill>
              </a:rPr>
              <a:t>de que sea mentiroso, indica que no es justo.    </a:t>
            </a:r>
          </a:p>
        </p:txBody>
      </p:sp>
    </p:spTree>
    <p:extLst>
      <p:ext uri="{BB962C8B-B14F-4D97-AF65-F5344CB8AC3E}">
        <p14:creationId xmlns:p14="http://schemas.microsoft.com/office/powerpoint/2010/main" val="351993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sz="4000" b="1" i="1" dirty="0" smtClean="0">
                <a:latin typeface="Agency FB" pitchFamily="34" charset="0"/>
              </a:rPr>
              <a:t>Adonde dice la Biblia que irán a parar los mentirosos</a:t>
            </a:r>
            <a:endParaRPr lang="es-CO" sz="40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122912" cy="2404864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es-CO" sz="3200" b="1" dirty="0">
                <a:solidFill>
                  <a:srgbClr val="FF0000"/>
                </a:solidFill>
              </a:rPr>
              <a:t>Apocalipsis 21:8 </a:t>
            </a:r>
            <a:r>
              <a:rPr lang="es-CO" sz="2800" dirty="0"/>
              <a:t>dice que “</a:t>
            </a:r>
            <a:r>
              <a:rPr lang="es-CO" sz="3200" b="1" u="sng" dirty="0">
                <a:latin typeface="Agency FB" pitchFamily="34" charset="0"/>
              </a:rPr>
              <a:t>todos los mentirosos</a:t>
            </a:r>
            <a:r>
              <a:rPr lang="es-CO" sz="2800" dirty="0"/>
              <a:t>” tendrán su parte en el lago de fuego, que es la muerte segunda</a:t>
            </a:r>
            <a:r>
              <a:rPr lang="es-CO" sz="2800" dirty="0" smtClean="0"/>
              <a:t>.</a:t>
            </a:r>
            <a:endParaRPr lang="es-CO" sz="28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600200"/>
            <a:ext cx="2438400" cy="218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376954" y="4365104"/>
            <a:ext cx="58178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Como cristianos, nuestra conducta debe representar y manifestar el carácter de la Verdad de Dios. </a:t>
            </a:r>
            <a:r>
              <a:rPr lang="es-CO" sz="2800" dirty="0" smtClean="0"/>
              <a:t> Y Nadie que no tenga el carácter de Dios morará con Él por la eternidad.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81128"/>
            <a:ext cx="2092449" cy="2030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1109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7620000" cy="1440160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es-CO" sz="3600" b="1" dirty="0">
                <a:solidFill>
                  <a:srgbClr val="FF0000"/>
                </a:solidFill>
              </a:rPr>
              <a:t>Mateo 5:37 </a:t>
            </a:r>
            <a:r>
              <a:rPr lang="es-CO" sz="3600" dirty="0"/>
              <a:t>dice: “Pero sea vuestro hablar: “Sí, sí” o “No, no”, porque lo que es más de esto, de mal procede.” 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692" y="2708920"/>
            <a:ext cx="2717601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2847815"/>
            <a:ext cx="489654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dirty="0">
                <a:solidFill>
                  <a:srgbClr val="FF0000"/>
                </a:solidFill>
              </a:rPr>
              <a:t>Efesios 4:15 </a:t>
            </a:r>
            <a:r>
              <a:rPr lang="es-CO" sz="2800" dirty="0"/>
              <a:t>nos dice que debemos “decir la verdad en el amor” y un poco más adelante en el </a:t>
            </a:r>
            <a:r>
              <a:rPr lang="es-CO" sz="2800" b="1" dirty="0">
                <a:solidFill>
                  <a:srgbClr val="FF0000"/>
                </a:solidFill>
              </a:rPr>
              <a:t>versículo 25</a:t>
            </a:r>
            <a:r>
              <a:rPr lang="es-CO" sz="2800" dirty="0"/>
              <a:t>, leemos: “</a:t>
            </a:r>
            <a:r>
              <a:rPr lang="es-CO" sz="3200" dirty="0">
                <a:latin typeface="Agency FB" pitchFamily="34" charset="0"/>
              </a:rPr>
              <a:t>Por eso, desechando la mentira, hablad verdad cada uno con su prójimo… </a:t>
            </a:r>
            <a:r>
              <a:rPr lang="es-CO" sz="2800" dirty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64825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81290" y="764704"/>
            <a:ext cx="4663117" cy="3960440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s-CO" sz="2800" dirty="0"/>
              <a:t>Así que si somos hijos de Dios, la verdad debe ser evidente en todo lo que hacemos. Debemos recordar que lo contrario de la verdad es la mentira y el diablo se llama “el padre de la mentira” </a:t>
            </a:r>
            <a:r>
              <a:rPr lang="es-CO" sz="2800" b="1" dirty="0" smtClean="0">
                <a:solidFill>
                  <a:srgbClr val="FF0000"/>
                </a:solidFill>
              </a:rPr>
              <a:t>Juan </a:t>
            </a:r>
            <a:r>
              <a:rPr lang="es-CO" sz="2800" b="1" dirty="0">
                <a:solidFill>
                  <a:srgbClr val="FF0000"/>
                </a:solidFill>
              </a:rPr>
              <a:t>8:44.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277888" y="5014917"/>
            <a:ext cx="52383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Cuando mentimos, nos estamos alineando con el diablo en vez de Dios.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3456384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4756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4474840" cy="4248472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es-CO" sz="2800" b="1" dirty="0" smtClean="0"/>
              <a:t>Como </a:t>
            </a:r>
            <a:r>
              <a:rPr lang="es-CO" sz="2800" b="1" dirty="0"/>
              <a:t>creyentes debemos abstenernos de hablar mentiras y debemos pedir a Dios que nos de convicción a través del Espíritu Santo cuando lo hacemos, para que de inmediato arrepentirse. ¡Si amamos al Señor, </a:t>
            </a:r>
            <a:r>
              <a:rPr lang="es-CO" sz="2800" b="1" dirty="0" smtClean="0"/>
              <a:t>y a nuestro </a:t>
            </a:r>
            <a:r>
              <a:rPr lang="es-CO" sz="2800" b="1" smtClean="0"/>
              <a:t>prójimo, podemos </a:t>
            </a:r>
            <a:r>
              <a:rPr lang="es-CO" sz="2800" b="1" dirty="0"/>
              <a:t>ser victoriosos</a:t>
            </a:r>
            <a:r>
              <a:rPr lang="es-CO" sz="2800" b="1" dirty="0" smtClean="0"/>
              <a:t>!</a:t>
            </a:r>
            <a:endParaRPr lang="es-CO" sz="2800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0648"/>
            <a:ext cx="3528392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55576" y="4941168"/>
            <a:ext cx="69127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Si tu </a:t>
            </a:r>
            <a:r>
              <a:rPr lang="es-CO" sz="2400" dirty="0" smtClean="0"/>
              <a:t>propósito </a:t>
            </a:r>
            <a:r>
              <a:rPr lang="es-CO" sz="2400" dirty="0"/>
              <a:t>al pertenecer a la </a:t>
            </a:r>
            <a:r>
              <a:rPr lang="es-CO" sz="2400" dirty="0" smtClean="0"/>
              <a:t>iglesia </a:t>
            </a:r>
            <a:r>
              <a:rPr lang="es-CO" sz="2400" dirty="0"/>
              <a:t>es llegar al reino de los cielos y tener a una morada allí, recuerda: </a:t>
            </a:r>
            <a:r>
              <a:rPr lang="es-CO" sz="2400" b="1" dirty="0">
                <a:solidFill>
                  <a:srgbClr val="FF0000"/>
                </a:solidFill>
              </a:rPr>
              <a:t>Apoc.21:27</a:t>
            </a:r>
            <a:r>
              <a:rPr lang="es-CO" sz="2400" dirty="0"/>
              <a:t>. Por tanto ¡Di la verdad siempre! Amen</a:t>
            </a:r>
            <a:r>
              <a:rPr lang="es-CO" sz="2400" dirty="0" smtClean="0"/>
              <a:t>. </a:t>
            </a:r>
          </a:p>
          <a:p>
            <a:pPr algn="ctr"/>
            <a:r>
              <a:rPr lang="es-CO" sz="2400" dirty="0" smtClean="0"/>
              <a:t>Y recuerda que Cristo viene pronto, prepárate y prepara a otros, esa es tu tarea. 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21826653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yacencia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yace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400</TotalTime>
  <Words>584</Words>
  <Application>Microsoft Office PowerPoint</Application>
  <PresentationFormat>Presentación en pantalla (4:3)</PresentationFormat>
  <Paragraphs>48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Adyacencia</vt:lpstr>
      <vt:lpstr>Presentación de PowerPoint</vt:lpstr>
      <vt:lpstr>Presentación de PowerPoint</vt:lpstr>
      <vt:lpstr>Presentación de PowerPoint</vt:lpstr>
      <vt:lpstr>He aquí las siete cosas que aborrece Dios</vt:lpstr>
      <vt:lpstr>¿Que constituye una mentira según la Biblia?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Adonde dice la Biblia que irán a parar los mentirosos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LABIOS MENTIROSOS SON ABOMINACIÓN A JEHOVÁ</dc:title>
  <dc:creator>FAMILIA FIERRO CH</dc:creator>
  <cp:lastModifiedBy>FAMILIA FIERRO CH</cp:lastModifiedBy>
  <cp:revision>62</cp:revision>
  <dcterms:created xsi:type="dcterms:W3CDTF">2013-02-13T10:38:16Z</dcterms:created>
  <dcterms:modified xsi:type="dcterms:W3CDTF">2014-03-11T02:42:22Z</dcterms:modified>
</cp:coreProperties>
</file>